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3" r:id="rId5"/>
    <p:sldId id="262" r:id="rId6"/>
    <p:sldId id="266" r:id="rId7"/>
    <p:sldId id="267" r:id="rId8"/>
    <p:sldId id="270" r:id="rId9"/>
    <p:sldId id="291" r:id="rId10"/>
    <p:sldId id="268" r:id="rId11"/>
    <p:sldId id="292" r:id="rId12"/>
    <p:sldId id="271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437399" y="175140"/>
            <a:ext cx="7766936" cy="1646302"/>
          </a:xfrm>
        </p:spPr>
        <p:txBody>
          <a:bodyPr/>
          <a:lstStyle/>
          <a:p>
            <a:r>
              <a:rPr lang="en-US" sz="5000" b="1" dirty="0" err="1">
                <a:solidFill>
                  <a:schemeClr val="accent2"/>
                </a:solidFill>
              </a:rPr>
              <a:t>Communicatie</a:t>
            </a:r>
            <a:endParaRPr lang="en-US" sz="5000" b="1" dirty="0">
              <a:solidFill>
                <a:schemeClr val="accent2"/>
              </a:solidFill>
            </a:endParaRPr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1437399" y="1892460"/>
            <a:ext cx="7766936" cy="109689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“</a:t>
            </a:r>
            <a:r>
              <a:rPr lang="en-US" sz="2400" b="1" dirty="0" err="1">
                <a:solidFill>
                  <a:schemeClr val="accent1"/>
                </a:solidFill>
              </a:rPr>
              <a:t>Lastige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gesprekken</a:t>
            </a:r>
            <a:r>
              <a:rPr lang="en-US" sz="2400" b="1" dirty="0">
                <a:solidFill>
                  <a:schemeClr val="accent1"/>
                </a:solidFill>
              </a:rPr>
              <a:t>”</a:t>
            </a:r>
          </a:p>
        </p:txBody>
      </p:sp>
      <p:pic>
        <p:nvPicPr>
          <p:cNvPr id="1026" name="Picture 2" descr="Afbeeldingsresultaat voor lastige gesprek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7" y="3201623"/>
            <a:ext cx="7873728" cy="28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652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Mensen die erg aanhankelijk gedrag kunnen vertonen.</a:t>
            </a:r>
          </a:p>
          <a:p>
            <a:r>
              <a:rPr lang="nl-NL" b="1" dirty="0"/>
              <a:t>Claimend gedrag </a:t>
            </a:r>
            <a:r>
              <a:rPr lang="nl-NL" dirty="0"/>
              <a:t>is het afhankelijk opstellen naar jou toe.</a:t>
            </a:r>
          </a:p>
          <a:p>
            <a:r>
              <a:rPr lang="nl-NL" dirty="0"/>
              <a:t>Dit kan zowel fysiek als mentaal. Verbaal als non verbaal.</a:t>
            </a:r>
          </a:p>
          <a:p>
            <a:r>
              <a:rPr lang="nl-NL" dirty="0"/>
              <a:t>Voorbeelden: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Overmatige vragen, die zelf onnodig lijken.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De manier van vragen nadrukkelijk/ onprettig overkomt.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Een nieuwe vraag komt nadat hulp is gebonden. </a:t>
            </a:r>
          </a:p>
          <a:p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Lastige gesprekken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Claimend gedrag</a:t>
            </a: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AB87073-CD1B-4804-1848-51DB40D6E6C0}"/>
              </a:ext>
            </a:extLst>
          </p:cNvPr>
          <p:cNvSpPr txBox="1"/>
          <p:nvPr/>
        </p:nvSpPr>
        <p:spPr>
          <a:xfrm>
            <a:off x="9274002" y="6531607"/>
            <a:ext cx="3053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kern="0" dirty="0">
                <a:solidFill>
                  <a:schemeClr val="bg1"/>
                </a:solidFill>
              </a:rPr>
              <a:t>Communicatie vaardigheden </a:t>
            </a:r>
            <a:r>
              <a:rPr lang="nl-NL" sz="1400" kern="0" dirty="0" err="1">
                <a:solidFill>
                  <a:schemeClr val="bg1"/>
                </a:solidFill>
              </a:rPr>
              <a:t>Lj</a:t>
            </a:r>
            <a:r>
              <a:rPr lang="nl-NL" sz="1400" kern="0" dirty="0">
                <a:solidFill>
                  <a:schemeClr val="bg1"/>
                </a:solidFill>
              </a:rPr>
              <a:t> 2</a:t>
            </a: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Sluit zorgmoment goed af, om claimend gedrag te voorkomen' - TVV">
            <a:extLst>
              <a:ext uri="{FF2B5EF4-FFF2-40B4-BE49-F238E27FC236}">
                <a16:creationId xmlns:a16="http://schemas.microsoft.com/office/drawing/2014/main" id="{203A038B-0DAB-CA18-2E94-B5B5E73BB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241" y="4814591"/>
            <a:ext cx="3145110" cy="204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7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202124"/>
                </a:solidFill>
                <a:effectLst/>
                <a:latin typeface="Google Sans"/>
              </a:rPr>
              <a:t>Mensen claimen niet zomaar. Zoek naar de achterliggende oorzaken.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Lastige gesprekken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Omgaan met claimend gedrag</a:t>
            </a: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Deze 5 opvattingen over claimen blokkeren de communicatie -  SamenCommunice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560" y="3429000"/>
            <a:ext cx="3936491" cy="26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901952" y="6143897"/>
            <a:ext cx="580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Grenzen aangeven en persoon meer inspraak geven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AB87073-CD1B-4804-1848-51DB40D6E6C0}"/>
              </a:ext>
            </a:extLst>
          </p:cNvPr>
          <p:cNvSpPr txBox="1"/>
          <p:nvPr/>
        </p:nvSpPr>
        <p:spPr>
          <a:xfrm>
            <a:off x="9274002" y="6531607"/>
            <a:ext cx="3053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kern="0" dirty="0">
                <a:solidFill>
                  <a:schemeClr val="bg1"/>
                </a:solidFill>
              </a:rPr>
              <a:t>Communicatie vaardigheden </a:t>
            </a:r>
            <a:r>
              <a:rPr lang="nl-NL" sz="1400" kern="0" dirty="0" err="1">
                <a:solidFill>
                  <a:schemeClr val="bg1"/>
                </a:solidFill>
              </a:rPr>
              <a:t>Lj</a:t>
            </a:r>
            <a:r>
              <a:rPr lang="nl-NL" sz="1400" kern="0" dirty="0">
                <a:solidFill>
                  <a:schemeClr val="bg1"/>
                </a:solidFill>
              </a:rPr>
              <a:t> 2</a:t>
            </a: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02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04" name="Straight Connector 4103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5" name="Straight Connector 4104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06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07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08" name="Isosceles Triangle 4107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09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10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11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12" name="Isosceles Triangle 4111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13" name="Isosceles Triangle 4112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098" name="Picture 2" descr="Claimend gedrag | SpringerLink">
            <a:extLst>
              <a:ext uri="{FF2B5EF4-FFF2-40B4-BE49-F238E27FC236}">
                <a16:creationId xmlns:a16="http://schemas.microsoft.com/office/drawing/2014/main" id="{396DE707-4B92-346C-B7FB-737EE97530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r="1" b="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D2C47FA-0AE8-7990-40ED-F5BD4B9A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Lastige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gesprekken</a:t>
            </a:r>
            <a:br>
              <a:rPr lang="en-US" sz="2600" b="1" dirty="0"/>
            </a:br>
            <a:br>
              <a:rPr lang="en-US" sz="2600" b="1" dirty="0"/>
            </a:br>
            <a:r>
              <a:rPr lang="en-US" sz="2600" b="1" dirty="0" err="1"/>
              <a:t>Opdracht</a:t>
            </a:r>
            <a:r>
              <a:rPr lang="en-US" sz="2600" b="1" dirty="0"/>
              <a:t> 3: </a:t>
            </a:r>
            <a:r>
              <a:rPr lang="en-US" sz="2600" b="1" dirty="0" err="1"/>
              <a:t>Claimend</a:t>
            </a:r>
            <a:r>
              <a:rPr lang="en-US" sz="2600" b="1" dirty="0"/>
              <a:t> </a:t>
            </a:r>
            <a:r>
              <a:rPr lang="en-US" sz="2600" b="1" dirty="0" err="1"/>
              <a:t>gedrag</a:t>
            </a:r>
            <a:br>
              <a:rPr lang="en-US" sz="2600" b="1" dirty="0"/>
            </a:br>
            <a:br>
              <a:rPr lang="en-US" sz="2600" b="1" dirty="0"/>
            </a:br>
            <a:endParaRPr lang="en-US" sz="2600" b="1" dirty="0"/>
          </a:p>
        </p:txBody>
      </p:sp>
      <p:cxnSp>
        <p:nvCxnSpPr>
          <p:cNvPr id="4115" name="Straight Connector 4114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17" name="Straight Connector 4116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19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21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23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25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27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29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31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6406294-746B-714D-F11A-CAA1DA7FF994}"/>
              </a:ext>
            </a:extLst>
          </p:cNvPr>
          <p:cNvSpPr txBox="1"/>
          <p:nvPr/>
        </p:nvSpPr>
        <p:spPr>
          <a:xfrm>
            <a:off x="9274002" y="6531607"/>
            <a:ext cx="3053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l-NL" sz="1400" kern="0" dirty="0">
                <a:solidFill>
                  <a:schemeClr val="bg1"/>
                </a:solidFill>
              </a:rPr>
              <a:t>Communicatie vaardigheden </a:t>
            </a:r>
            <a:r>
              <a:rPr lang="nl-NL" sz="1400" kern="0" dirty="0" err="1">
                <a:solidFill>
                  <a:schemeClr val="bg1"/>
                </a:solidFill>
              </a:rPr>
              <a:t>Lj</a:t>
            </a:r>
            <a:r>
              <a:rPr lang="nl-NL" sz="1400" kern="0" dirty="0">
                <a:solidFill>
                  <a:schemeClr val="bg1"/>
                </a:solidFill>
              </a:rPr>
              <a:t> 2</a:t>
            </a:r>
            <a:endParaRPr kumimoji="0" lang="nl-NL" sz="1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1333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Vragen?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Vragen stock illustratie. Illustratie bestaande uit vraag - 13517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28" y="1071118"/>
            <a:ext cx="4340162" cy="578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4231BA6-EF39-E2AE-63AE-CF870D62B76A}"/>
              </a:ext>
            </a:extLst>
          </p:cNvPr>
          <p:cNvSpPr txBox="1"/>
          <p:nvPr/>
        </p:nvSpPr>
        <p:spPr>
          <a:xfrm>
            <a:off x="9274002" y="6531607"/>
            <a:ext cx="3053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kern="0" dirty="0">
                <a:solidFill>
                  <a:schemeClr val="bg1"/>
                </a:solidFill>
              </a:rPr>
              <a:t>Communicatie vaardigheden </a:t>
            </a:r>
            <a:r>
              <a:rPr lang="nl-NL" sz="1400" kern="0" dirty="0" err="1">
                <a:solidFill>
                  <a:schemeClr val="bg1"/>
                </a:solidFill>
              </a:rPr>
              <a:t>Lj</a:t>
            </a:r>
            <a:r>
              <a:rPr lang="nl-NL" sz="1400" kern="0" dirty="0">
                <a:solidFill>
                  <a:schemeClr val="bg1"/>
                </a:solidFill>
              </a:rPr>
              <a:t> 2</a:t>
            </a: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2818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761648" y="1606732"/>
            <a:ext cx="8809071" cy="4537165"/>
          </a:xfrm>
        </p:spPr>
        <p:txBody>
          <a:bodyPr>
            <a:normAutofit/>
          </a:bodyPr>
          <a:lstStyle/>
          <a:p>
            <a:r>
              <a:rPr lang="nl-NL" sz="2100" dirty="0"/>
              <a:t>Lesdoelen</a:t>
            </a:r>
          </a:p>
          <a:p>
            <a:r>
              <a:rPr lang="nl-NL" sz="2100" dirty="0"/>
              <a:t>Kennisactivering</a:t>
            </a:r>
          </a:p>
          <a:p>
            <a:r>
              <a:rPr lang="nl-NL" sz="2100" dirty="0"/>
              <a:t>Lastige gesprekken</a:t>
            </a:r>
          </a:p>
          <a:p>
            <a:r>
              <a:rPr lang="nl-NL" sz="2100" dirty="0"/>
              <a:t>Claimend gedrag</a:t>
            </a:r>
          </a:p>
          <a:p>
            <a:r>
              <a:rPr lang="nl-NL" sz="2100" dirty="0"/>
              <a:t>Boosheid</a:t>
            </a:r>
          </a:p>
          <a:p>
            <a:r>
              <a:rPr lang="nl-NL" sz="2100" dirty="0"/>
              <a:t>Vragen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99" y="6143897"/>
            <a:ext cx="969719" cy="714103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Inhoudsopgave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85F3297-6506-F8E7-BEF3-AAA4C240EB72}"/>
              </a:ext>
            </a:extLst>
          </p:cNvPr>
          <p:cNvSpPr txBox="1"/>
          <p:nvPr/>
        </p:nvSpPr>
        <p:spPr>
          <a:xfrm>
            <a:off x="9274002" y="6531607"/>
            <a:ext cx="3053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kern="0" dirty="0">
                <a:solidFill>
                  <a:schemeClr val="bg1"/>
                </a:solidFill>
              </a:rPr>
              <a:t>Communicatie vaardigheden </a:t>
            </a:r>
            <a:r>
              <a:rPr lang="nl-NL" sz="1400" kern="0" dirty="0" err="1">
                <a:solidFill>
                  <a:schemeClr val="bg1"/>
                </a:solidFill>
              </a:rPr>
              <a:t>Lj</a:t>
            </a:r>
            <a:r>
              <a:rPr lang="nl-NL" sz="1400" kern="0" dirty="0">
                <a:solidFill>
                  <a:schemeClr val="bg1"/>
                </a:solidFill>
              </a:rPr>
              <a:t> 2</a:t>
            </a: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3621721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4514" y="1577114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Aan het einde van de les ben je in staat:</a:t>
            </a:r>
          </a:p>
          <a:p>
            <a:r>
              <a:rPr lang="nl-NL" dirty="0"/>
              <a:t>Te benoemen wat voor moeilijkheden of valkuilen zich kunnen voordoen in een gesprek.</a:t>
            </a:r>
          </a:p>
          <a:p>
            <a:r>
              <a:rPr lang="nl-NL" dirty="0"/>
              <a:t>Weet je hoe te begrenzen in een gesprek.</a:t>
            </a:r>
          </a:p>
          <a:p>
            <a:r>
              <a:rPr lang="nl-NL" dirty="0"/>
              <a:t>Heb je zelf geoefend met het toepassen van deze vaardigheden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8" name="Picture 4" descr="Afbeeldingsresultaat voor doel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98" y="4277834"/>
            <a:ext cx="3609559" cy="258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Lesdoelen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D5D9631-758F-CA46-BFD4-069DA90B466E}"/>
              </a:ext>
            </a:extLst>
          </p:cNvPr>
          <p:cNvSpPr txBox="1"/>
          <p:nvPr/>
        </p:nvSpPr>
        <p:spPr>
          <a:xfrm>
            <a:off x="9274002" y="6531607"/>
            <a:ext cx="3053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kern="0" dirty="0">
                <a:solidFill>
                  <a:schemeClr val="bg1"/>
                </a:solidFill>
              </a:rPr>
              <a:t>Communicatie vaardigheden </a:t>
            </a:r>
            <a:r>
              <a:rPr lang="nl-NL" sz="1400" kern="0" dirty="0" err="1">
                <a:solidFill>
                  <a:schemeClr val="bg1"/>
                </a:solidFill>
              </a:rPr>
              <a:t>Lj</a:t>
            </a:r>
            <a:r>
              <a:rPr lang="nl-NL" sz="1400" kern="0" dirty="0">
                <a:solidFill>
                  <a:schemeClr val="bg1"/>
                </a:solidFill>
              </a:rPr>
              <a:t> 2</a:t>
            </a: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9541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Deze les gaat over lastige (situaties in) gesprekken.</a:t>
            </a:r>
          </a:p>
          <a:p>
            <a:r>
              <a:rPr lang="nl-NL" dirty="0"/>
              <a:t>Heb jij wel eens een opmerkelijk of lastig gesprek gevoerd?</a:t>
            </a:r>
            <a:br>
              <a:rPr lang="nl-NL" dirty="0"/>
            </a:br>
            <a:r>
              <a:rPr lang="nl-NL" dirty="0"/>
              <a:t>Of wat lijken jou lastige situaties in gesprekken?</a:t>
            </a:r>
          </a:p>
          <a:p>
            <a:r>
              <a:rPr lang="nl-NL" dirty="0"/>
              <a:t>Schrijf minimaal TWEE voorbeelden 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endParaRPr lang="nl-NL" sz="8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Lastige gesprekken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Kennisactivering 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A29314B-FFB1-F292-F988-B0AA49A6AA1D}"/>
              </a:ext>
            </a:extLst>
          </p:cNvPr>
          <p:cNvSpPr txBox="1"/>
          <p:nvPr/>
        </p:nvSpPr>
        <p:spPr>
          <a:xfrm>
            <a:off x="9274002" y="6531607"/>
            <a:ext cx="3053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kern="0" dirty="0">
                <a:solidFill>
                  <a:schemeClr val="bg1"/>
                </a:solidFill>
              </a:rPr>
              <a:t>Communicatie vaardigheden </a:t>
            </a:r>
            <a:r>
              <a:rPr lang="nl-NL" sz="1400" kern="0" dirty="0" err="1">
                <a:solidFill>
                  <a:schemeClr val="bg1"/>
                </a:solidFill>
              </a:rPr>
              <a:t>Lj</a:t>
            </a:r>
            <a:r>
              <a:rPr lang="nl-NL" sz="1400" kern="0" dirty="0">
                <a:solidFill>
                  <a:schemeClr val="bg1"/>
                </a:solidFill>
              </a:rPr>
              <a:t> 2</a:t>
            </a: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Training Lastige Gesprekken Voeren | Maatwerk✔️">
            <a:extLst>
              <a:ext uri="{FF2B5EF4-FFF2-40B4-BE49-F238E27FC236}">
                <a16:creationId xmlns:a16="http://schemas.microsoft.com/office/drawing/2014/main" id="{97ECD96E-A623-FB03-4224-635B7B299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67" y="4029839"/>
            <a:ext cx="3983484" cy="265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04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Lastige gesprekken hebben vaak te maken met:</a:t>
            </a:r>
          </a:p>
          <a:p>
            <a:pPr>
              <a:spcBef>
                <a:spcPts val="200"/>
              </a:spcBef>
            </a:pPr>
            <a:r>
              <a:rPr lang="nl-NL" dirty="0"/>
              <a:t>Weestand</a:t>
            </a:r>
          </a:p>
          <a:p>
            <a:pPr>
              <a:spcBef>
                <a:spcPts val="200"/>
              </a:spcBef>
            </a:pPr>
            <a:r>
              <a:rPr lang="nl-NL" dirty="0"/>
              <a:t>Emoties zoals verdriet, boosheid en irritaties</a:t>
            </a:r>
          </a:p>
          <a:p>
            <a:pPr>
              <a:spcBef>
                <a:spcPts val="200"/>
              </a:spcBef>
            </a:pPr>
            <a:r>
              <a:rPr lang="nl-NL" dirty="0"/>
              <a:t>Slechtnieuwsgesprekken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endParaRPr lang="nl-NL" sz="8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Lastige gesprekken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Lastige gesprekken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Een Goed Lastig Gesprek | Reson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021" y="5381522"/>
            <a:ext cx="6338531" cy="14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186E0A8-B40D-1495-BC4A-12585EC3AC7D}"/>
              </a:ext>
            </a:extLst>
          </p:cNvPr>
          <p:cNvSpPr txBox="1"/>
          <p:nvPr/>
        </p:nvSpPr>
        <p:spPr>
          <a:xfrm>
            <a:off x="9274002" y="6531607"/>
            <a:ext cx="3053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kern="0" dirty="0">
                <a:solidFill>
                  <a:schemeClr val="bg1"/>
                </a:solidFill>
              </a:rPr>
              <a:t>Communicatie vaardigheden </a:t>
            </a:r>
            <a:r>
              <a:rPr lang="nl-NL" sz="1400" kern="0" dirty="0" err="1">
                <a:solidFill>
                  <a:schemeClr val="bg1"/>
                </a:solidFill>
              </a:rPr>
              <a:t>Lj</a:t>
            </a:r>
            <a:r>
              <a:rPr lang="nl-NL" sz="1400" kern="0" dirty="0">
                <a:solidFill>
                  <a:schemeClr val="bg1"/>
                </a:solidFill>
              </a:rPr>
              <a:t> 2</a:t>
            </a: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1184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Kan zich op meerdere manieren uiten en kan leiden tot een erg lastig gesprek.</a:t>
            </a:r>
          </a:p>
          <a:p>
            <a:r>
              <a:rPr lang="nl-NL" dirty="0"/>
              <a:t>Weet dat boosheid niet perse met jou persoonlijk te maken heeft. Maar met de situatie of met de persoon in kwestie.</a:t>
            </a:r>
            <a:br>
              <a:rPr lang="nl-NL" dirty="0"/>
            </a:br>
            <a:r>
              <a:rPr lang="nl-NL" dirty="0"/>
              <a:t>Boosheid kan ook een uiting van onmacht betekenen. </a:t>
            </a:r>
          </a:p>
          <a:p>
            <a:r>
              <a:rPr lang="nl-NL" dirty="0"/>
              <a:t>Boosheid hoort bij slecht nieuws of rouw.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Lastige gesprekken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Boosheid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247" y="4191486"/>
            <a:ext cx="5188465" cy="258334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63B1C56-9124-42F2-E838-18AD7B77BAAD}"/>
              </a:ext>
            </a:extLst>
          </p:cNvPr>
          <p:cNvSpPr txBox="1"/>
          <p:nvPr/>
        </p:nvSpPr>
        <p:spPr>
          <a:xfrm>
            <a:off x="9274002" y="6531607"/>
            <a:ext cx="3053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kern="0" dirty="0">
                <a:solidFill>
                  <a:schemeClr val="bg1"/>
                </a:solidFill>
              </a:rPr>
              <a:t>Communicatie vaardigheden </a:t>
            </a:r>
            <a:r>
              <a:rPr lang="nl-NL" sz="1400" kern="0" dirty="0" err="1">
                <a:solidFill>
                  <a:schemeClr val="bg1"/>
                </a:solidFill>
              </a:rPr>
              <a:t>Lj</a:t>
            </a:r>
            <a:r>
              <a:rPr lang="nl-NL" sz="1400" kern="0" dirty="0">
                <a:solidFill>
                  <a:schemeClr val="bg1"/>
                </a:solidFill>
              </a:rPr>
              <a:t> 2</a:t>
            </a: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8392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/>
              <a:t>Tips voor gespreksvoering met boze mensen:</a:t>
            </a:r>
          </a:p>
          <a:p>
            <a:pPr marL="0" indent="0">
              <a:buNone/>
            </a:pPr>
            <a:endParaRPr lang="nl-NL" sz="900" dirty="0"/>
          </a:p>
          <a:p>
            <a:r>
              <a:rPr lang="nl-NL" dirty="0"/>
              <a:t>Indien milde boosheid; geef erkenning. </a:t>
            </a:r>
            <a:br>
              <a:rPr lang="nl-NL" dirty="0"/>
            </a:br>
            <a:r>
              <a:rPr lang="nl-NL" dirty="0"/>
              <a:t>"Ik zie dat het u frustreert, dat kan ik me goed voorstellen"  Let echter wel op: bekrachtigen kan ook de boosheid voeden. "Ja duh!“</a:t>
            </a:r>
          </a:p>
          <a:p>
            <a:r>
              <a:rPr lang="nl-NL" dirty="0"/>
              <a:t>Biedt ruimte voor de emotie; zolang de emotie geen ruimte of erkenning krijgt ( er niet mag zijn) zal deze niet zakken.</a:t>
            </a:r>
          </a:p>
          <a:p>
            <a:r>
              <a:rPr lang="nl-NL" dirty="0"/>
              <a:t>Gebruik woorden zoals; Ik vind het erg vervelend voor u dat.</a:t>
            </a:r>
          </a:p>
          <a:p>
            <a:r>
              <a:rPr lang="nl-NL" dirty="0"/>
              <a:t>Indien boosheid te heftig wordt; biedt mogelijkheid tot een time-out. </a:t>
            </a:r>
          </a:p>
          <a:p>
            <a:r>
              <a:rPr lang="nl-NL" dirty="0"/>
              <a:t>Indien boosheid grensoverschrijdend wordt of persoonlijk naar jou toe: begrens. Geef aan: "Ik hoor u zeggen dat, ik vind dat vervelend, op deze manier ga ik niet met u in gesprek. Indien u rustig... dan zet ik graag het gesprek voort. </a:t>
            </a:r>
          </a:p>
          <a:p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Communicatie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Omgaan met boosheid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Negatieve Emoties. Boos Boos Zakenvrouw Gekke Baas Woedend Vrouw Schreeuwen  GeÃ¯soleerd Op Wit. Stress In Het Bedrijf Werken. Royalty-Vrije Foto,  Plaatjes, Beelden En Stock Fotografie. Image 34411527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88" y="733458"/>
            <a:ext cx="3305191" cy="220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C621186-6B5D-5276-DF79-B131442F8075}"/>
              </a:ext>
            </a:extLst>
          </p:cNvPr>
          <p:cNvSpPr txBox="1"/>
          <p:nvPr/>
        </p:nvSpPr>
        <p:spPr>
          <a:xfrm>
            <a:off x="9274002" y="6531607"/>
            <a:ext cx="3053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kern="0" dirty="0">
                <a:solidFill>
                  <a:schemeClr val="bg1"/>
                </a:solidFill>
              </a:rPr>
              <a:t>Communicatie vaardigheden </a:t>
            </a:r>
            <a:r>
              <a:rPr lang="nl-NL" sz="1400" kern="0" dirty="0" err="1">
                <a:solidFill>
                  <a:schemeClr val="bg1"/>
                </a:solidFill>
              </a:rPr>
              <a:t>Lj</a:t>
            </a:r>
            <a:r>
              <a:rPr lang="nl-NL" sz="1400" kern="0" dirty="0">
                <a:solidFill>
                  <a:schemeClr val="bg1"/>
                </a:solidFill>
              </a:rPr>
              <a:t> 2</a:t>
            </a: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5906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B02E303-FBF5-8BAE-6D63-4991E368A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05" t="9091" r="636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D2C47FA-0AE8-7990-40ED-F5BD4B9A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</a:rPr>
              <a:t>Lastige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</a:rPr>
              <a:t>gesprekken</a:t>
            </a:r>
            <a:br>
              <a:rPr lang="en-US" sz="3000" b="1" dirty="0"/>
            </a:br>
            <a:br>
              <a:rPr lang="en-US" sz="3000" b="1" dirty="0"/>
            </a:br>
            <a:r>
              <a:rPr lang="en-US" sz="3000" b="1" dirty="0" err="1"/>
              <a:t>Opdracht</a:t>
            </a:r>
            <a:r>
              <a:rPr lang="en-US" sz="3000" b="1" dirty="0"/>
              <a:t>: </a:t>
            </a:r>
            <a:r>
              <a:rPr lang="en-US" sz="3000" b="1" dirty="0" err="1"/>
              <a:t>Boosheid</a:t>
            </a:r>
            <a:br>
              <a:rPr lang="en-US" sz="3000" b="1" dirty="0"/>
            </a:br>
            <a:br>
              <a:rPr lang="en-US" sz="3000" b="1" dirty="0"/>
            </a:br>
            <a:endParaRPr lang="en-US" sz="3000" b="1" dirty="0"/>
          </a:p>
        </p:txBody>
      </p:sp>
      <p:cxnSp>
        <p:nvCxnSpPr>
          <p:cNvPr id="41" name="Straight Connector 2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D187F9D-F2C3-5417-5607-C80B25E28B4B}"/>
              </a:ext>
            </a:extLst>
          </p:cNvPr>
          <p:cNvSpPr txBox="1"/>
          <p:nvPr/>
        </p:nvSpPr>
        <p:spPr>
          <a:xfrm>
            <a:off x="9274002" y="6531607"/>
            <a:ext cx="3053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l-NL" sz="1400" kern="0" dirty="0">
                <a:solidFill>
                  <a:schemeClr val="bg1"/>
                </a:solidFill>
              </a:rPr>
              <a:t>Communicatie vaardigheden </a:t>
            </a:r>
            <a:r>
              <a:rPr lang="nl-NL" sz="1400" kern="0" dirty="0" err="1">
                <a:solidFill>
                  <a:schemeClr val="bg1"/>
                </a:solidFill>
              </a:rPr>
              <a:t>Lj</a:t>
            </a:r>
            <a:r>
              <a:rPr lang="nl-NL" sz="1400" kern="0" dirty="0">
                <a:solidFill>
                  <a:schemeClr val="bg1"/>
                </a:solidFill>
              </a:rPr>
              <a:t> 2</a:t>
            </a:r>
            <a:endParaRPr kumimoji="0" lang="nl-NL" sz="1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28875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pau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Afbeeldingsresultaat voor pau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Afbeeldingsresultaat voor pauz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Afbeeldingsresultaat voor pauz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Korte pauze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 5 min.</a:t>
            </a:r>
          </a:p>
        </p:txBody>
      </p:sp>
      <p:pic>
        <p:nvPicPr>
          <p:cNvPr id="4" name="Picture 2" descr="TIME for a BREAK Text Written on Green Grungy Round Stamp Stock  Illustration - Illustration of word, break: 218501503">
            <a:extLst>
              <a:ext uri="{FF2B5EF4-FFF2-40B4-BE49-F238E27FC236}">
                <a16:creationId xmlns:a16="http://schemas.microsoft.com/office/drawing/2014/main" id="{A6DA66CA-6F28-2323-EF19-A42EBA162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533524"/>
            <a:ext cx="519112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E9CD755-9A74-45FD-E1CC-81E4E231D9A9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2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049868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264</TotalTime>
  <Words>525</Words>
  <Application>Microsoft Office PowerPoint</Application>
  <PresentationFormat>Breedbeeld</PresentationFormat>
  <Paragraphs>74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Courier New</vt:lpstr>
      <vt:lpstr>Google Sans</vt:lpstr>
      <vt:lpstr>Trebuchet MS</vt:lpstr>
      <vt:lpstr>Wingdings 3</vt:lpstr>
      <vt:lpstr>Facet</vt:lpstr>
      <vt:lpstr>Communicatie</vt:lpstr>
      <vt:lpstr>Inhoudsopgave   </vt:lpstr>
      <vt:lpstr>Lesdoelen   </vt:lpstr>
      <vt:lpstr>Lastige gesprekken  Kennisactivering  </vt:lpstr>
      <vt:lpstr>Lastige gesprekken  Lastige gesprekken </vt:lpstr>
      <vt:lpstr>Lastige gesprekken  Boosheid </vt:lpstr>
      <vt:lpstr>Communicatie  Omgaan met boosheid </vt:lpstr>
      <vt:lpstr>Lastige gesprekken  Opdracht: Boosheid  </vt:lpstr>
      <vt:lpstr>Korte pauze   5 min.</vt:lpstr>
      <vt:lpstr>Lastige gesprekken  Claimend gedrag</vt:lpstr>
      <vt:lpstr>Lastige gesprekken  Omgaan met claimend gedrag</vt:lpstr>
      <vt:lpstr>Lastige gesprekken  Opdracht 3: Claimend gedrag  </vt:lpstr>
      <vt:lpstr>Vragen?   </vt:lpstr>
    </vt:vector>
  </TitlesOfParts>
  <Company>MBO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Communicatie</dc:title>
  <dc:creator>Chamaira Menig</dc:creator>
  <cp:lastModifiedBy>Chamaira Menig</cp:lastModifiedBy>
  <cp:revision>30</cp:revision>
  <dcterms:created xsi:type="dcterms:W3CDTF">2020-09-13T17:09:35Z</dcterms:created>
  <dcterms:modified xsi:type="dcterms:W3CDTF">2023-08-20T20:41:33Z</dcterms:modified>
</cp:coreProperties>
</file>